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502" r:id="rId3"/>
    <p:sldId id="504" r:id="rId4"/>
    <p:sldId id="505" r:id="rId5"/>
    <p:sldId id="511" r:id="rId6"/>
    <p:sldId id="509" r:id="rId7"/>
    <p:sldId id="510" r:id="rId8"/>
    <p:sldId id="508" r:id="rId9"/>
  </p:sldIdLst>
  <p:sldSz cx="9144000" cy="6858000" type="screen4x3"/>
  <p:notesSz cx="7099300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A" initials="EA" lastIdx="15" clrIdx="0">
    <p:extLst/>
  </p:cmAuthor>
  <p:cmAuthor id="2" name="ED" initials="E" lastIdx="14" clrIdx="1"/>
  <p:cmAuthor id="3" name="Ehlibertov Anton" initials="E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2708"/>
    <a:srgbClr val="DDE8FF"/>
    <a:srgbClr val="E1E9F7"/>
    <a:srgbClr val="D1DDF3"/>
    <a:srgbClr val="C2D4F0"/>
    <a:srgbClr val="EFF4FB"/>
    <a:srgbClr val="EFF4FF"/>
    <a:srgbClr val="D9E3FF"/>
    <a:srgbClr val="D4DFF4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5188" autoAdjust="0"/>
    <p:restoredTop sz="94671" autoAdjust="0"/>
  </p:normalViewPr>
  <p:slideViewPr>
    <p:cSldViewPr snapToGrid="0">
      <p:cViewPr varScale="1">
        <p:scale>
          <a:sx n="117" d="100"/>
          <a:sy n="117" d="100"/>
        </p:scale>
        <p:origin x="-1464" y="-102"/>
      </p:cViewPr>
      <p:guideLst>
        <p:guide orient="horz" pos="485"/>
        <p:guide pos="5610"/>
        <p:guide pos="107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DFEEA-7E87-B344-BF41-124B6359C39B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89D11-EC04-9243-902B-9F8E1FD75B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32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9039" tIns="49520" rIns="99039" bIns="49520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9039" tIns="49520" rIns="99039" bIns="49520" rtlCol="0"/>
          <a:lstStyle>
            <a:lvl1pPr algn="r">
              <a:defRPr sz="1300"/>
            </a:lvl1pPr>
          </a:lstStyle>
          <a:p>
            <a:fld id="{2D793150-908B-419C-A10C-2F5EC201DA62}" type="datetimeFigureOut">
              <a:rPr lang="ru-RU" smtClean="0"/>
              <a:pPr/>
              <a:t>17.03.2016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9" tIns="49520" rIns="99039" bIns="495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930" y="4925408"/>
            <a:ext cx="5679440" cy="4029879"/>
          </a:xfrm>
          <a:prstGeom prst="rect">
            <a:avLst/>
          </a:prstGeom>
        </p:spPr>
        <p:txBody>
          <a:bodyPr vert="horz" lIns="99039" tIns="49520" rIns="99039" bIns="495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9039" tIns="49520" rIns="99039" bIns="49520" rtlCol="0" anchor="b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9039" tIns="49520" rIns="99039" bIns="49520" rtlCol="0" anchor="b"/>
          <a:lstStyle>
            <a:lvl1pPr algn="r">
              <a:defRPr sz="1300"/>
            </a:lvl1pPr>
          </a:lstStyle>
          <a:p>
            <a:fld id="{F5C0FF70-E5B1-436A-9193-62AB8C2ED94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8454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0FF70-E5B1-436A-9193-62AB8C2ED945}" type="slidenum">
              <a:rPr lang="ru-RU" smtClean="0"/>
              <a:pPr/>
              <a:t>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078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31029" y="5185467"/>
            <a:ext cx="5812971" cy="118267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>
          <a:xfrm>
            <a:off x="0" y="6105256"/>
            <a:ext cx="1534886" cy="262886"/>
          </a:xfrm>
        </p:spPr>
        <p:txBody>
          <a:bodyPr/>
          <a:lstStyle>
            <a:lvl1pPr algn="ctr">
              <a:defRPr sz="2200"/>
            </a:lvl1pPr>
          </a:lstStyle>
          <a:p>
            <a:fld id="{60D18EE3-951D-0343-88D2-13711D5C7328}" type="datetime1">
              <a:rPr lang="en-US" smtClean="0"/>
              <a:pPr/>
              <a:t>3/17/2016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94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93219" y="310814"/>
            <a:ext cx="8532607" cy="589474"/>
          </a:xfrm>
        </p:spPr>
        <p:txBody>
          <a:bodyPr anchor="t"/>
          <a:lstStyle>
            <a:lvl1pPr>
              <a:defRPr sz="3600">
                <a:latin typeface="Helvetica"/>
                <a:cs typeface="Helvetica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>
          <a:xfrm>
            <a:off x="294663" y="6541694"/>
            <a:ext cx="874237" cy="252000"/>
          </a:xfrm>
        </p:spPr>
        <p:txBody>
          <a:bodyPr/>
          <a:lstStyle>
            <a:lvl1pPr>
              <a:defRPr sz="1000">
                <a:solidFill>
                  <a:schemeClr val="accent2"/>
                </a:solidFill>
                <a:latin typeface="Helvetica"/>
                <a:cs typeface="Helvetica"/>
              </a:defRPr>
            </a:lvl1pPr>
          </a:lstStyle>
          <a:p>
            <a:fld id="{F40334E2-4854-B34C-90A5-D33C85D32AE7}" type="datetime1">
              <a:rPr lang="en-US" smtClean="0"/>
              <a:pPr/>
              <a:t>3/17/2016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>
          <a:xfrm>
            <a:off x="1260000" y="6541694"/>
            <a:ext cx="7201432" cy="252000"/>
          </a:xfrm>
        </p:spPr>
        <p:txBody>
          <a:bodyPr/>
          <a:lstStyle>
            <a:lvl1pPr>
              <a:defRPr sz="1000">
                <a:solidFill>
                  <a:schemeClr val="accent2"/>
                </a:solidFill>
                <a:latin typeface="Helvetica"/>
                <a:cs typeface="Helvetica"/>
              </a:defRPr>
            </a:lvl1pPr>
          </a:lstStyle>
          <a:p>
            <a:r>
              <a:rPr lang="ru-RU" smtClean="0"/>
              <a:t>Федеральное агентство по техническому регулированию и метрологии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8460000" y="6541694"/>
            <a:ext cx="684000" cy="252000"/>
          </a:xfrm>
        </p:spPr>
        <p:txBody>
          <a:bodyPr/>
          <a:lstStyle>
            <a:lvl1pPr>
              <a:defRPr sz="1000" b="0">
                <a:solidFill>
                  <a:schemeClr val="accent2"/>
                </a:solidFill>
                <a:latin typeface="Helvetica"/>
                <a:cs typeface="Helvetica"/>
              </a:defRPr>
            </a:lvl1pPr>
          </a:lstStyle>
          <a:p>
            <a:fld id="{A0B07E00-B748-4A99-BC81-B0454B176F8E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2" name="Picture 1" descr="rosst_light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750" y="318560"/>
            <a:ext cx="685850" cy="52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378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ctr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41826" y="37600"/>
            <a:ext cx="609565" cy="49245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 flipV="1">
            <a:off x="36000" y="468000"/>
            <a:ext cx="8496000" cy="63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 flipV="1">
            <a:off x="8950761" y="468000"/>
            <a:ext cx="144000" cy="63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>
            <a:off x="36000" y="6600377"/>
            <a:ext cx="907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 userDrawn="1"/>
        </p:nvCxnSpPr>
        <p:spPr>
          <a:xfrm>
            <a:off x="1152000" y="6612366"/>
            <a:ext cx="6840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ятиугольник 11"/>
          <p:cNvSpPr/>
          <p:nvPr userDrawn="1"/>
        </p:nvSpPr>
        <p:spPr>
          <a:xfrm flipH="1">
            <a:off x="8441826" y="6474288"/>
            <a:ext cx="702174" cy="252000"/>
          </a:xfrm>
          <a:prstGeom prst="homePlate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D116C3E-1C9C-374D-B187-19795B9983FD}" type="datetime1">
              <a:rPr lang="en-US" smtClean="0"/>
              <a:pPr/>
              <a:t>3/17/2016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Федеральное агентство по техническому регулированию и метрологии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B07E00-B748-4A99-BC81-B0454B176F8E}" type="slidenum">
              <a:rPr lang="ru-RU" sz="1400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991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7"/>
          <p:cNvSpPr>
            <a:spLocks noGrp="1"/>
          </p:cNvSpPr>
          <p:nvPr>
            <p:ph type="title"/>
          </p:nvPr>
        </p:nvSpPr>
        <p:spPr>
          <a:xfrm>
            <a:off x="0" y="0"/>
            <a:ext cx="9108000" cy="468000"/>
          </a:xfrm>
          <a:prstGeom prst="rect">
            <a:avLst/>
          </a:prstGeom>
          <a:noFill/>
        </p:spPr>
        <p:txBody>
          <a:bodyPr anchor="ctr" anchorCtr="0"/>
          <a:lstStyle/>
          <a:p>
            <a:pPr marL="90000" lvl="0"/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3" name="Дата 9"/>
          <p:cNvSpPr>
            <a:spLocks noGrp="1"/>
          </p:cNvSpPr>
          <p:nvPr>
            <p:ph type="dt" sz="half" idx="2"/>
          </p:nvPr>
        </p:nvSpPr>
        <p:spPr>
          <a:xfrm>
            <a:off x="0" y="6606000"/>
            <a:ext cx="1260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B16354D-EB01-2749-A9E8-9105E617EF23}" type="datetime1">
              <a:rPr lang="en-US" smtClean="0"/>
              <a:pPr/>
              <a:t>3/17/2016</a:t>
            </a:fld>
            <a:endParaRPr lang="ru-RU" dirty="0"/>
          </a:p>
        </p:txBody>
      </p:sp>
      <p:sp>
        <p:nvSpPr>
          <p:cNvPr id="14" name="Нижний колонтитул 10"/>
          <p:cNvSpPr>
            <a:spLocks noGrp="1"/>
          </p:cNvSpPr>
          <p:nvPr>
            <p:ph type="ftr" sz="quarter" idx="3"/>
          </p:nvPr>
        </p:nvSpPr>
        <p:spPr>
          <a:xfrm>
            <a:off x="1260000" y="6606000"/>
            <a:ext cx="6624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Федеральное агентство по техническому регулированию и метрологии</a:t>
            </a:r>
            <a:endParaRPr lang="ru-RU" dirty="0"/>
          </a:p>
        </p:txBody>
      </p:sp>
      <p:sp>
        <p:nvSpPr>
          <p:cNvPr id="18" name="Номер слайда 11"/>
          <p:cNvSpPr>
            <a:spLocks noGrp="1"/>
          </p:cNvSpPr>
          <p:nvPr>
            <p:ph type="sldNum" sz="quarter" idx="4"/>
          </p:nvPr>
        </p:nvSpPr>
        <p:spPr>
          <a:xfrm>
            <a:off x="8460000" y="6606000"/>
            <a:ext cx="684000" cy="252000"/>
          </a:xfrm>
          <a:prstGeom prst="rect">
            <a:avLst/>
          </a:prstGeom>
        </p:spPr>
        <p:txBody>
          <a:bodyPr vert="horz" lIns="91440" tIns="45720" rIns="3600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A0B07E00-B748-4A99-BC81-B0454B176F8E}" type="slidenum">
              <a:rPr lang="ru-RU" sz="1400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837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8471" y="1285289"/>
            <a:ext cx="8549089" cy="2525116"/>
          </a:xfrm>
        </p:spPr>
        <p:txBody>
          <a:bodyPr anchor="ctr" anchorCtr="0"/>
          <a:lstStyle/>
          <a:p>
            <a:pPr algn="l"/>
            <a:r>
              <a:rPr lang="ru-RU" sz="2800" dirty="0" smtClean="0">
                <a:solidFill>
                  <a:schemeClr val="bg1"/>
                </a:solidFill>
                <a:latin typeface="Helvetica"/>
                <a:cs typeface="Helvetica"/>
              </a:rPr>
              <a:t>Порядок субсидирования расходов на разработку национальных стандартов в рамках государственной программы Российской Федерации </a:t>
            </a:r>
            <a:br>
              <a:rPr lang="ru-RU" sz="2800" dirty="0" smtClean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ru-RU" sz="2800" dirty="0" smtClean="0">
                <a:solidFill>
                  <a:schemeClr val="bg1"/>
                </a:solidFill>
                <a:latin typeface="Helvetica"/>
                <a:cs typeface="Helvetica"/>
              </a:rPr>
              <a:t>«Развитие промышленности и повышение ее конкурентоспособности» на период 2015-2017 годов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endParaRPr lang="ru-RU" sz="3600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308472" y="3889209"/>
            <a:ext cx="8549089" cy="1377107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b="1" dirty="0">
                <a:solidFill>
                  <a:schemeClr val="bg1"/>
                </a:solidFill>
                <a:latin typeface="Helvetica"/>
                <a:cs typeface="Helvetica"/>
              </a:rPr>
              <a:t>Барыкин А.Н</a:t>
            </a:r>
            <a:r>
              <a:rPr lang="ru-RU" sz="1800" b="1" dirty="0" smtClean="0">
                <a:solidFill>
                  <a:schemeClr val="bg1"/>
                </a:solidFill>
                <a:latin typeface="Helvetica"/>
                <a:cs typeface="Helvetica"/>
              </a:rPr>
              <a:t>.</a:t>
            </a:r>
            <a:r>
              <a:rPr lang="en-US" sz="1800" dirty="0" smtClean="0">
                <a:solidFill>
                  <a:schemeClr val="bg1"/>
                </a:solidFill>
                <a:latin typeface="Helvetica"/>
                <a:cs typeface="Helvetica"/>
              </a:rPr>
              <a:t/>
            </a:r>
            <a:br>
              <a:rPr lang="en-US" sz="1800" dirty="0" smtClean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ru-RU" sz="1800" dirty="0" smtClean="0">
                <a:solidFill>
                  <a:schemeClr val="bg1"/>
                </a:solidFill>
                <a:latin typeface="Helvetica"/>
                <a:cs typeface="Helvetica"/>
              </a:rPr>
              <a:t>______</a:t>
            </a:r>
            <a:r>
              <a:rPr lang="ru-RU" sz="1800" dirty="0">
                <a:solidFill>
                  <a:schemeClr val="bg1"/>
                </a:solidFill>
                <a:latin typeface="Helvetica"/>
                <a:cs typeface="Helvetica"/>
              </a:rPr>
              <a:t/>
            </a:r>
            <a:br>
              <a:rPr lang="ru-RU" sz="1800" dirty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ru-RU" sz="1800" dirty="0">
                <a:solidFill>
                  <a:schemeClr val="bg1"/>
                </a:solidFill>
                <a:latin typeface="Helvetica"/>
                <a:cs typeface="Helvetica"/>
              </a:rPr>
              <a:t>Начальник управления технического регулирования </a:t>
            </a:r>
            <a:r>
              <a:rPr lang="en-US" sz="1800" dirty="0" smtClean="0">
                <a:solidFill>
                  <a:schemeClr val="bg1"/>
                </a:solidFill>
                <a:latin typeface="Helvetica"/>
                <a:cs typeface="Helvetica"/>
              </a:rPr>
              <a:t/>
            </a:r>
            <a:br>
              <a:rPr lang="en-US" sz="1800" dirty="0" smtClean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ru-RU" sz="1800" dirty="0" smtClean="0">
                <a:solidFill>
                  <a:schemeClr val="bg1"/>
                </a:solidFill>
                <a:latin typeface="Helvetica"/>
                <a:cs typeface="Helvetica"/>
              </a:rPr>
              <a:t>и </a:t>
            </a:r>
            <a:r>
              <a:rPr lang="ru-RU" sz="1800" dirty="0">
                <a:solidFill>
                  <a:schemeClr val="bg1"/>
                </a:solidFill>
                <a:latin typeface="Helvetica"/>
                <a:cs typeface="Helvetica"/>
              </a:rPr>
              <a:t>стандартизации </a:t>
            </a:r>
            <a:r>
              <a:rPr lang="ru-RU" sz="1800" dirty="0" err="1" smtClean="0">
                <a:solidFill>
                  <a:schemeClr val="bg1"/>
                </a:solidFill>
                <a:latin typeface="Helvetica"/>
                <a:cs typeface="Helvetica"/>
              </a:rPr>
              <a:t>Росстандарта</a:t>
            </a:r>
            <a:endParaRPr lang="en-US" sz="1800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/>
            <a:r>
              <a:rPr lang="ru-RU" sz="1800" dirty="0" smtClean="0">
                <a:solidFill>
                  <a:schemeClr val="bg1"/>
                </a:solidFill>
                <a:latin typeface="Helvetica"/>
                <a:cs typeface="Helvetica"/>
              </a:rPr>
              <a:t>______</a:t>
            </a:r>
            <a:br>
              <a:rPr lang="ru-RU" sz="1800" dirty="0" smtClean="0">
                <a:solidFill>
                  <a:schemeClr val="bg1"/>
                </a:solidFill>
                <a:latin typeface="Helvetica"/>
                <a:cs typeface="Helvetica"/>
              </a:rPr>
            </a:br>
            <a:r>
              <a:rPr lang="en-US" sz="1600" dirty="0" smtClean="0">
                <a:solidFill>
                  <a:schemeClr val="bg1"/>
                </a:solidFill>
                <a:latin typeface="Helvetica"/>
                <a:cs typeface="Helvetica"/>
              </a:rPr>
              <a:t>E-mail: Abarykin@gost.ru</a:t>
            </a:r>
            <a:endParaRPr lang="ru-RU" sz="1600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3170" y="6052945"/>
            <a:ext cx="10791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Helvetica"/>
                <a:cs typeface="Helvetica"/>
              </a:rPr>
              <a:t>18.02.2016</a:t>
            </a:r>
            <a:endParaRPr lang="ru-RU" sz="1400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pic>
        <p:nvPicPr>
          <p:cNvPr id="3" name="Picture 2" descr="logo-rst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21" y="260372"/>
            <a:ext cx="1052528" cy="79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78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ru-RU" dirty="0" smtClean="0"/>
              <a:t>Основания для предоставления субсидий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Федеральное агентство по техническому регулированию и метрологии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7E00-B748-4A99-BC81-B0454B176F8E}" type="slidenum">
              <a:rPr lang="ru-RU" sz="1400" smtClean="0"/>
              <a:pPr/>
              <a:t>1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0419" y="1602118"/>
            <a:ext cx="8250084" cy="834074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0" lvl="6">
              <a:defRPr/>
            </a:pPr>
            <a:r>
              <a:rPr lang="ru-RU" sz="2000" i="1" dirty="0" smtClean="0">
                <a:solidFill>
                  <a:schemeClr val="tx2"/>
                </a:solidFill>
                <a:latin typeface="Helvetica"/>
                <a:cs typeface="Helvetica"/>
              </a:rPr>
              <a:t>Основаниями для предоставления субсидий являются:</a:t>
            </a:r>
          </a:p>
          <a:p>
            <a:pPr marL="0" lvl="6">
              <a:defRPr/>
            </a:pPr>
            <a:endParaRPr lang="ru-RU" sz="2000" i="1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457200" lvl="6" indent="-457200">
              <a:buAutoNum type="arabicPeriod"/>
              <a:defRPr/>
            </a:pPr>
            <a:r>
              <a:rPr lang="ru-RU" sz="2000" dirty="0" smtClean="0">
                <a:solidFill>
                  <a:schemeClr val="tx2"/>
                </a:solidFill>
                <a:latin typeface="Helvetica"/>
                <a:cs typeface="Helvetica"/>
              </a:rPr>
              <a:t>Федеральный закон от 14.12.2015 № 359-ФЗ «О федеральном бюджете на 2016 год» </a:t>
            </a:r>
          </a:p>
          <a:p>
            <a:pPr marL="457200" lvl="6" indent="-457200">
              <a:buAutoNum type="arabicPeriod"/>
              <a:defRPr/>
            </a:pPr>
            <a:endParaRPr lang="ru-RU" sz="2000" i="1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457200" lvl="6" indent="-457200">
              <a:defRPr/>
            </a:pP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rPr>
              <a:t>      КБК 172 04 01 16Д 01 67400 800 </a:t>
            </a:r>
          </a:p>
          <a:p>
            <a:pPr marL="457200" lvl="6" indent="-457200">
              <a:buAutoNum type="arabicPeriod"/>
              <a:defRPr/>
            </a:pPr>
            <a:endParaRPr lang="ru-RU" sz="2000" i="1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457200" lvl="6" indent="-457200">
              <a:buAutoNum type="arabicPeriod"/>
              <a:defRPr/>
            </a:pPr>
            <a:endParaRPr lang="ru-RU" sz="2000" i="1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457200" lvl="6" indent="-457200">
              <a:buAutoNum type="arabicPeriod"/>
              <a:defRPr/>
            </a:pPr>
            <a:endParaRPr lang="ru-RU" sz="2000" i="1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457200" lvl="6" indent="-457200">
              <a:buAutoNum type="arabicPeriod"/>
              <a:defRPr/>
            </a:pPr>
            <a:endParaRPr lang="ru-RU" sz="2000" i="1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457200" lvl="6" indent="-457200">
              <a:defRPr/>
            </a:pPr>
            <a:endParaRPr lang="ru-RU" sz="2000" i="1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457200" lvl="6" indent="-457200">
              <a:defRPr/>
            </a:pPr>
            <a:r>
              <a:rPr lang="ru-RU" sz="2000" i="1" dirty="0" smtClean="0">
                <a:solidFill>
                  <a:schemeClr val="tx2"/>
                </a:solidFill>
                <a:latin typeface="Helvetica"/>
                <a:cs typeface="Helvetica"/>
              </a:rPr>
              <a:t>2.    </a:t>
            </a:r>
            <a:r>
              <a:rPr lang="ru-RU" sz="2000" dirty="0" smtClean="0">
                <a:solidFill>
                  <a:schemeClr val="tx2"/>
                </a:solidFill>
                <a:latin typeface="Helvetica"/>
                <a:cs typeface="Helvetica"/>
              </a:rPr>
              <a:t>Приказ </a:t>
            </a:r>
            <a:r>
              <a:rPr lang="ru-RU" sz="2000" dirty="0" err="1" smtClean="0">
                <a:solidFill>
                  <a:schemeClr val="tx2"/>
                </a:solidFill>
                <a:latin typeface="Helvetica"/>
                <a:cs typeface="Helvetica"/>
              </a:rPr>
              <a:t>Росстандарта</a:t>
            </a:r>
            <a:r>
              <a:rPr lang="ru-RU" sz="2000" dirty="0" smtClean="0">
                <a:solidFill>
                  <a:schemeClr val="tx2"/>
                </a:solidFill>
                <a:latin typeface="Helvetica"/>
                <a:cs typeface="Helvetica"/>
              </a:rPr>
              <a:t> от 20 октября 2015 г. N 1216    (зарегистрирован Минюстом России 17 ноября 2015 г., регистрационный N 39732) Об утверждении Правил предоставления субсидий…»</a:t>
            </a:r>
          </a:p>
          <a:p>
            <a:pPr marL="457200" lvl="6" indent="-457200">
              <a:defRPr/>
            </a:pPr>
            <a:r>
              <a:rPr lang="ru-RU" sz="2000" i="1" dirty="0" smtClean="0">
                <a:solidFill>
                  <a:schemeClr val="tx2"/>
                </a:solidFill>
                <a:latin typeface="Helvetica"/>
                <a:cs typeface="Helvetica"/>
              </a:rPr>
              <a:t> </a:t>
            </a:r>
            <a:endParaRPr lang="ru-RU" sz="2000" i="1" dirty="0">
              <a:solidFill>
                <a:schemeClr val="tx2"/>
              </a:solidFill>
              <a:latin typeface="Helvetica"/>
              <a:cs typeface="Helvetica"/>
            </a:endParaRPr>
          </a:p>
          <a:p>
            <a:pPr marL="0" lvl="6">
              <a:defRPr/>
            </a:pPr>
            <a:endParaRPr lang="ru-RU" sz="1600" i="1" dirty="0" smtClean="0">
              <a:solidFill>
                <a:schemeClr val="bg1">
                  <a:lumMod val="50000"/>
                </a:schemeClr>
              </a:solidFill>
              <a:latin typeface="Helvetica"/>
            </a:endParaRPr>
          </a:p>
          <a:p>
            <a:pPr marL="0" lvl="6">
              <a:defRPr/>
            </a:pPr>
            <a:endParaRPr lang="ru-RU" sz="1600" i="1" dirty="0" smtClean="0">
              <a:solidFill>
                <a:schemeClr val="bg1">
                  <a:lumMod val="50000"/>
                </a:schemeClr>
              </a:solidFill>
              <a:latin typeface="Helvetica"/>
            </a:endParaRPr>
          </a:p>
          <a:p>
            <a:pPr marL="0" lvl="6">
              <a:defRPr/>
            </a:pPr>
            <a:endParaRPr lang="ru-RU" sz="1600" i="1" dirty="0" smtClean="0">
              <a:solidFill>
                <a:schemeClr val="bg1">
                  <a:lumMod val="50000"/>
                </a:schemeClr>
              </a:solidFill>
              <a:latin typeface="Helvetica"/>
            </a:endParaRPr>
          </a:p>
          <a:p>
            <a:pPr marL="0" lvl="6">
              <a:defRPr/>
            </a:pPr>
            <a:endParaRPr lang="ru-RU" sz="1600" i="1" dirty="0" smtClean="0">
              <a:solidFill>
                <a:schemeClr val="bg1">
                  <a:lumMod val="50000"/>
                </a:schemeClr>
              </a:solidFill>
              <a:latin typeface="Helvetica"/>
            </a:endParaRPr>
          </a:p>
          <a:p>
            <a:pPr marL="0" lvl="6">
              <a:defRPr/>
            </a:pPr>
            <a:endParaRPr lang="ru-RU" sz="1600" i="1" dirty="0" smtClean="0">
              <a:solidFill>
                <a:schemeClr val="bg1">
                  <a:lumMod val="50000"/>
                </a:schemeClr>
              </a:solidFill>
              <a:latin typeface="Helvetica"/>
            </a:endParaRPr>
          </a:p>
          <a:p>
            <a:pPr marL="0" lvl="6">
              <a:defRPr/>
            </a:pPr>
            <a:endParaRPr lang="ru-RU" sz="1600" i="1" dirty="0" smtClean="0">
              <a:solidFill>
                <a:schemeClr val="bg1">
                  <a:lumMod val="50000"/>
                </a:schemeClr>
              </a:solidFill>
              <a:latin typeface="Helvetica"/>
            </a:endParaRPr>
          </a:p>
          <a:p>
            <a:pPr marL="0" lvl="6">
              <a:defRPr/>
            </a:pPr>
            <a:endParaRPr lang="ru-RU" sz="1600" i="1" dirty="0" smtClean="0">
              <a:solidFill>
                <a:schemeClr val="bg1">
                  <a:lumMod val="50000"/>
                </a:schemeClr>
              </a:solidFill>
              <a:latin typeface="Helvetica"/>
            </a:endParaRPr>
          </a:p>
          <a:p>
            <a:pPr marL="0" lvl="6" algn="just">
              <a:defRPr/>
            </a:pPr>
            <a:endParaRPr lang="ru-RU" sz="2000" i="1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 marL="0" lvl="6">
              <a:defRPr/>
            </a:pPr>
            <a:endParaRPr lang="ru-RU" sz="1600" i="1" dirty="0" smtClean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  <a:p>
            <a:pPr marL="0" lvl="6">
              <a:defRPr/>
            </a:pPr>
            <a:endParaRPr lang="ru-RU" sz="1600" i="1" dirty="0" smtClean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  <a:p>
            <a:pPr marL="0" lvl="6">
              <a:defRPr/>
            </a:pPr>
            <a:endParaRPr lang="ru-RU" sz="1600" i="1" dirty="0" smtClean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  <a:p>
            <a:pPr marL="0" lvl="6">
              <a:defRPr/>
            </a:pPr>
            <a:endParaRPr lang="ru-RU" sz="1600" i="1" dirty="0" smtClean="0">
              <a:solidFill>
                <a:schemeClr val="bg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62831-73FB-1B4F-89A6-29FFEFB3AAAA}" type="datetime1">
              <a:rPr lang="en-US" smtClean="0"/>
              <a:pPr/>
              <a:t>3/17/2016</a:t>
            </a:fld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65075" y="3585681"/>
          <a:ext cx="8003572" cy="1294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5424"/>
                <a:gridCol w="3678148"/>
              </a:tblGrid>
              <a:tr h="1294544">
                <a:tc>
                  <a:txBody>
                    <a:bodyPr/>
                    <a:lstStyle/>
                    <a:p>
                      <a:pPr marL="38100" marR="38100" algn="just">
                        <a:lnSpc>
                          <a:spcPct val="13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200" b="0" dirty="0">
                          <a:latin typeface="Helvetica"/>
                        </a:rPr>
                        <a:t>Субсидии на разработку международных, региональных и национальных документов в области стандартизации, обеспечивающих применение и исполнение требований технических регламентов (Иные бюджетные ассигнования)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3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200" b="1" dirty="0" smtClean="0">
                          <a:latin typeface="Helvetica"/>
                        </a:rPr>
                        <a:t>30 000,0 тыс. рублей</a:t>
                      </a:r>
                      <a:endParaRPr lang="ru-RU" sz="1200" b="1" dirty="0">
                        <a:latin typeface="Helvetica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13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Приоритетные направления субсидирования расходов 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Федеральное агентство по техническому регулированию и метрологии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7E00-B748-4A99-BC81-B0454B176F8E}" type="slidenum">
              <a:rPr lang="ru-RU" sz="1400" smtClean="0"/>
              <a:pPr/>
              <a:t>2</a:t>
            </a:fld>
            <a:endParaRPr lang="ru-RU" dirty="0"/>
          </a:p>
        </p:txBody>
      </p:sp>
      <p:sp>
        <p:nvSpPr>
          <p:cNvPr id="6" name="Прямоугольник 4"/>
          <p:cNvSpPr/>
          <p:nvPr/>
        </p:nvSpPr>
        <p:spPr>
          <a:xfrm>
            <a:off x="472611" y="1479336"/>
            <a:ext cx="78036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sz="1600" i="1" dirty="0" smtClean="0">
                <a:solidFill>
                  <a:schemeClr val="tx2"/>
                </a:solidFill>
                <a:latin typeface="Helvetica"/>
                <a:cs typeface="Helvetica"/>
              </a:rPr>
              <a:t>Приказом </a:t>
            </a:r>
            <a:r>
              <a:rPr lang="ru-RU" sz="1600" i="1" dirty="0" err="1" smtClean="0">
                <a:solidFill>
                  <a:schemeClr val="tx2"/>
                </a:solidFill>
                <a:latin typeface="Helvetica"/>
                <a:cs typeface="Helvetica"/>
              </a:rPr>
              <a:t>Росстандарта</a:t>
            </a:r>
            <a:r>
              <a:rPr lang="ru-RU" sz="1600" i="1" dirty="0" smtClean="0">
                <a:solidFill>
                  <a:schemeClr val="tx2"/>
                </a:solidFill>
                <a:latin typeface="Helvetica"/>
                <a:cs typeface="Helvetica"/>
              </a:rPr>
              <a:t> от 20 октября 2015 г. N 1216 установлены следующие приоритетные направления предоставления господдержки:  </a:t>
            </a:r>
            <a:endParaRPr lang="ru-RU" sz="1600" i="1" dirty="0">
              <a:solidFill>
                <a:schemeClr val="tx2"/>
              </a:solidFill>
              <a:latin typeface="Helvetica"/>
              <a:cs typeface="Helvetica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D422-1BA3-C040-AC44-9E6035D51E59}" type="datetime1">
              <a:rPr lang="en-US" smtClean="0"/>
              <a:pPr/>
              <a:t>3/17/2016</a:t>
            </a:fld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93161" y="2147013"/>
          <a:ext cx="7808358" cy="418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179"/>
                <a:gridCol w="39041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i="0" kern="1200" dirty="0" smtClean="0">
                          <a:solidFill>
                            <a:schemeClr val="tx2"/>
                          </a:solidFill>
                          <a:latin typeface="Helvetica"/>
                          <a:ea typeface="+mn-ea"/>
                          <a:cs typeface="Helvetica"/>
                        </a:rPr>
                        <a:t>Содействие </a:t>
                      </a:r>
                      <a:r>
                        <a:rPr lang="ru-RU" sz="1600" i="0" kern="1200" dirty="0" err="1" smtClean="0">
                          <a:solidFill>
                            <a:schemeClr val="tx2"/>
                          </a:solidFill>
                          <a:latin typeface="Helvetica"/>
                          <a:ea typeface="+mn-ea"/>
                          <a:cs typeface="Helvetica"/>
                        </a:rPr>
                        <a:t>импортозамещению</a:t>
                      </a:r>
                      <a:endParaRPr lang="ru-RU" sz="1600" i="0" kern="1200" dirty="0">
                        <a:solidFill>
                          <a:schemeClr val="tx2"/>
                        </a:solidFill>
                        <a:latin typeface="Helvetica"/>
                        <a:ea typeface="+mn-e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0" kern="1200" dirty="0" smtClean="0">
                          <a:solidFill>
                            <a:schemeClr val="tx2"/>
                          </a:solidFill>
                          <a:latin typeface="Helvetica"/>
                          <a:ea typeface="+mn-ea"/>
                          <a:cs typeface="Helvetica"/>
                        </a:rPr>
                        <a:t>Сохранено</a:t>
                      </a:r>
                      <a:endParaRPr lang="ru-RU" sz="1600" i="0" kern="1200" dirty="0">
                        <a:solidFill>
                          <a:schemeClr val="tx2"/>
                        </a:solidFill>
                        <a:latin typeface="Helvetica"/>
                        <a:ea typeface="+mn-ea"/>
                        <a:cs typeface="Helvetic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kern="1200" dirty="0" smtClean="0">
                          <a:solidFill>
                            <a:schemeClr val="tx2"/>
                          </a:solidFill>
                          <a:latin typeface="Helvetica"/>
                          <a:ea typeface="+mn-ea"/>
                          <a:cs typeface="Helvetica"/>
                        </a:rPr>
                        <a:t>Содействие развитию робототехники, </a:t>
                      </a:r>
                      <a:r>
                        <a:rPr lang="ru-RU" sz="1600" i="0" kern="1200" dirty="0" err="1" smtClean="0">
                          <a:solidFill>
                            <a:schemeClr val="tx2"/>
                          </a:solidFill>
                          <a:latin typeface="Helvetica"/>
                          <a:ea typeface="+mn-ea"/>
                          <a:cs typeface="Helvetica"/>
                        </a:rPr>
                        <a:t>фотоники</a:t>
                      </a:r>
                      <a:r>
                        <a:rPr lang="ru-RU" sz="1600" i="0" kern="1200" dirty="0" smtClean="0">
                          <a:solidFill>
                            <a:schemeClr val="tx2"/>
                          </a:solidFill>
                          <a:latin typeface="Helvetica"/>
                          <a:ea typeface="+mn-ea"/>
                          <a:cs typeface="Helvetica"/>
                        </a:rPr>
                        <a:t>, аддитивных технологий, композитных материалов и биотехнологий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0" kern="1200" dirty="0" smtClean="0">
                          <a:solidFill>
                            <a:schemeClr val="tx2"/>
                          </a:solidFill>
                          <a:latin typeface="Helvetica"/>
                          <a:ea typeface="+mn-ea"/>
                          <a:cs typeface="Helvetica"/>
                        </a:rPr>
                        <a:t>Сохранено</a:t>
                      </a:r>
                      <a:endParaRPr lang="ru-RU" sz="1600" i="0" kern="1200" dirty="0">
                        <a:solidFill>
                          <a:schemeClr val="tx2"/>
                        </a:solidFill>
                        <a:latin typeface="Helvetica"/>
                        <a:ea typeface="+mn-ea"/>
                        <a:cs typeface="Helvetic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kern="1200" dirty="0" smtClean="0">
                          <a:solidFill>
                            <a:schemeClr val="tx2"/>
                          </a:solidFill>
                          <a:latin typeface="Helvetica"/>
                          <a:ea typeface="+mn-ea"/>
                          <a:cs typeface="Helvetica"/>
                        </a:rPr>
                        <a:t>Содействие развитию институтов национальной инновационной системы </a:t>
                      </a:r>
                    </a:p>
                    <a:p>
                      <a:endParaRPr lang="ru-RU" sz="1600" i="0" kern="1200" dirty="0">
                        <a:solidFill>
                          <a:schemeClr val="tx2"/>
                        </a:solidFill>
                        <a:latin typeface="Helvetica"/>
                        <a:ea typeface="+mn-e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0" kern="1200" dirty="0" smtClean="0">
                          <a:solidFill>
                            <a:schemeClr val="tx2"/>
                          </a:solidFill>
                          <a:latin typeface="Helvetica"/>
                          <a:ea typeface="+mn-ea"/>
                          <a:cs typeface="Helvetica"/>
                        </a:rPr>
                        <a:t>Сохранено</a:t>
                      </a:r>
                      <a:endParaRPr lang="ru-RU" sz="1600" i="0" kern="1200" dirty="0">
                        <a:solidFill>
                          <a:schemeClr val="tx2"/>
                        </a:solidFill>
                        <a:latin typeface="Helvetica"/>
                        <a:ea typeface="+mn-ea"/>
                        <a:cs typeface="Helvetic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kern="1200" dirty="0" smtClean="0">
                          <a:solidFill>
                            <a:schemeClr val="tx2"/>
                          </a:solidFill>
                          <a:latin typeface="Helvetica"/>
                          <a:ea typeface="+mn-ea"/>
                          <a:cs typeface="Helvetica"/>
                        </a:rPr>
                        <a:t>Выполнение программ разработки межгосударственных стандартов для целей соблюдения требований технических регламентов Таможенного союза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kern="1200" dirty="0" smtClean="0">
                          <a:solidFill>
                            <a:schemeClr val="tx2"/>
                          </a:solidFill>
                          <a:latin typeface="Helvetica"/>
                          <a:ea typeface="+mn-ea"/>
                          <a:cs typeface="Helvetica"/>
                        </a:rPr>
                        <a:t>Обеспечение добровольного соблюдения требований технических регламентов Евразийского экономического союза</a:t>
                      </a:r>
                    </a:p>
                    <a:p>
                      <a:endParaRPr lang="ru-RU" sz="1600" i="0" kern="1200" dirty="0">
                        <a:solidFill>
                          <a:schemeClr val="tx2"/>
                        </a:solidFill>
                        <a:latin typeface="Helvetica"/>
                        <a:ea typeface="+mn-ea"/>
                        <a:cs typeface="Helvetic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86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имеет право на получение субсидии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Федеральное агентство по техническому регулированию и метрологии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7E00-B748-4A99-BC81-B0454B176F8E}" type="slidenum">
              <a:rPr lang="ru-RU" sz="1400" smtClean="0"/>
              <a:pPr/>
              <a:t>3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4939" y="3256910"/>
            <a:ext cx="81623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ru-RU" altLang="ru-RU" b="1" dirty="0">
                <a:solidFill>
                  <a:srgbClr val="1F497D"/>
                </a:solidFill>
                <a:latin typeface="Helvetica"/>
                <a:cs typeface="Helvetica"/>
              </a:rPr>
              <a:t>ОСНОВНЫЕ </a:t>
            </a:r>
            <a:r>
              <a:rPr lang="ru-RU" altLang="ru-RU" b="1" dirty="0" smtClean="0">
                <a:solidFill>
                  <a:srgbClr val="1F497D"/>
                </a:solidFill>
                <a:latin typeface="Helvetica"/>
                <a:cs typeface="Helvetica"/>
              </a:rPr>
              <a:t>ПРАРАМЕТРЫ ОРГАНИЗАЦИИ:</a:t>
            </a:r>
            <a:endParaRPr lang="ru-RU" altLang="ru-RU" b="1" dirty="0">
              <a:solidFill>
                <a:srgbClr val="1F497D"/>
              </a:solidFill>
              <a:latin typeface="Helvetica"/>
              <a:cs typeface="Helvetica"/>
            </a:endParaRPr>
          </a:p>
          <a:p>
            <a:pPr marL="361950" indent="-180975">
              <a:lnSpc>
                <a:spcPct val="150000"/>
              </a:lnSpc>
              <a:buFont typeface="Arial"/>
              <a:buChar char="•"/>
            </a:pPr>
            <a:r>
              <a:rPr lang="ru-RU" altLang="ru-RU" dirty="0" smtClean="0">
                <a:solidFill>
                  <a:srgbClr val="1F497D"/>
                </a:solidFill>
                <a:latin typeface="Helvetica"/>
                <a:cs typeface="Helvetica"/>
              </a:rPr>
              <a:t>является резидентом Российской Федерации; </a:t>
            </a:r>
            <a:endParaRPr lang="ru-RU" altLang="ru-RU" dirty="0">
              <a:solidFill>
                <a:srgbClr val="1F497D"/>
              </a:solidFill>
              <a:latin typeface="Helvetica"/>
              <a:cs typeface="Helvetica"/>
            </a:endParaRPr>
          </a:p>
          <a:p>
            <a:pPr marL="361950" indent="-180975">
              <a:lnSpc>
                <a:spcPct val="150000"/>
              </a:lnSpc>
              <a:buFont typeface="Arial"/>
              <a:buChar char="•"/>
            </a:pPr>
            <a:r>
              <a:rPr lang="ru-RU" altLang="ru-RU" dirty="0" smtClean="0">
                <a:solidFill>
                  <a:srgbClr val="1F497D"/>
                </a:solidFill>
                <a:latin typeface="Helvetica"/>
                <a:cs typeface="Helvetica"/>
              </a:rPr>
              <a:t>зарегистрирована не ранее 6 месяцев до даты объявления отбора; </a:t>
            </a:r>
            <a:endParaRPr lang="ru-RU" altLang="ru-RU" dirty="0">
              <a:solidFill>
                <a:srgbClr val="1F497D"/>
              </a:solidFill>
              <a:latin typeface="Helvetica"/>
              <a:cs typeface="Helvetica"/>
            </a:endParaRPr>
          </a:p>
          <a:p>
            <a:pPr marL="361950" indent="-180975">
              <a:lnSpc>
                <a:spcPct val="150000"/>
              </a:lnSpc>
              <a:buFont typeface="Arial"/>
              <a:buChar char="•"/>
            </a:pPr>
            <a:r>
              <a:rPr lang="ru-RU" altLang="ru-RU" dirty="0" smtClean="0">
                <a:solidFill>
                  <a:srgbClr val="1F497D"/>
                </a:solidFill>
                <a:latin typeface="Helvetica"/>
                <a:cs typeface="Helvetica"/>
              </a:rPr>
              <a:t>является разработчиком национального (предварительного национального), межгосударственного, международного стандарта.</a:t>
            </a:r>
            <a:endParaRPr lang="ru-RU" altLang="ru-RU" dirty="0">
              <a:solidFill>
                <a:srgbClr val="1F497D"/>
              </a:solidFill>
              <a:latin typeface="Helvetica"/>
              <a:cs typeface="Helvetica"/>
            </a:endParaRPr>
          </a:p>
          <a:p>
            <a:pPr marL="361950" indent="-180975">
              <a:lnSpc>
                <a:spcPct val="150000"/>
              </a:lnSpc>
            </a:pPr>
            <a:endParaRPr lang="ru-RU" altLang="ru-RU" dirty="0">
              <a:solidFill>
                <a:srgbClr val="1F497D"/>
              </a:solidFill>
              <a:latin typeface="Helvetica"/>
              <a:cs typeface="Helvetica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C675-D549-E64D-B352-1EB25A500CB2}" type="datetime1">
              <a:rPr lang="en-US" smtClean="0"/>
              <a:pPr/>
              <a:t>3/17/2016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4665" y="2075682"/>
            <a:ext cx="8520112" cy="1015663"/>
          </a:xfrm>
          <a:prstGeom prst="rect">
            <a:avLst/>
          </a:prstGeom>
          <a:ln w="25400">
            <a:noFill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1F497D"/>
                </a:solidFill>
                <a:latin typeface="Helvetica"/>
                <a:cs typeface="Helvetica"/>
              </a:rPr>
              <a:t>Субсидии предоставляются только юридическим лицам, разработавшим стандарт(ты) за собственные средства без привлечения бюджетных ассигнований</a:t>
            </a:r>
            <a:endParaRPr lang="ru-RU" sz="2000" b="1" dirty="0">
              <a:solidFill>
                <a:srgbClr val="1F497D"/>
              </a:solidFill>
              <a:latin typeface="Helvetica"/>
              <a:cs typeface="Helvetica"/>
            </a:endParaRPr>
          </a:p>
        </p:txBody>
      </p:sp>
      <p:sp>
        <p:nvSpPr>
          <p:cNvPr id="12" name="Прямоугольник 4"/>
          <p:cNvSpPr/>
          <p:nvPr/>
        </p:nvSpPr>
        <p:spPr>
          <a:xfrm>
            <a:off x="369870" y="1427965"/>
            <a:ext cx="78036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sz="1600" i="1" dirty="0" smtClean="0">
                <a:solidFill>
                  <a:schemeClr val="tx2"/>
                </a:solidFill>
                <a:latin typeface="Helvetica"/>
                <a:cs typeface="Helvetica"/>
              </a:rPr>
              <a:t>Приказом </a:t>
            </a:r>
            <a:r>
              <a:rPr lang="ru-RU" sz="1600" i="1" dirty="0" err="1" smtClean="0">
                <a:solidFill>
                  <a:schemeClr val="tx2"/>
                </a:solidFill>
                <a:latin typeface="Helvetica"/>
                <a:cs typeface="Helvetica"/>
              </a:rPr>
              <a:t>Росстандарта</a:t>
            </a:r>
            <a:r>
              <a:rPr lang="ru-RU" sz="1600" i="1" dirty="0" smtClean="0">
                <a:solidFill>
                  <a:schemeClr val="tx2"/>
                </a:solidFill>
                <a:latin typeface="Helvetica"/>
                <a:cs typeface="Helvetica"/>
              </a:rPr>
              <a:t> от 20 октября 2015 г. N 1216 установлены следующие требования к получателю субсидии:  </a:t>
            </a:r>
            <a:endParaRPr lang="ru-RU" sz="1600" i="1" dirty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76928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Размер субсидии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34E2-4854-B34C-90A5-D33C85D32AE7}" type="datetime1">
              <a:rPr lang="en-US" smtClean="0"/>
              <a:pPr/>
              <a:t>3/17/2016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Федеральное агентство по техническому регулированию и метрологии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22067" y="6380253"/>
            <a:ext cx="821933" cy="413442"/>
          </a:xfrm>
        </p:spPr>
        <p:txBody>
          <a:bodyPr/>
          <a:lstStyle/>
          <a:p>
            <a:fld id="{A0B07E00-B748-4A99-BC81-B0454B176F8E}" type="slidenum">
              <a:rPr lang="ru-RU" sz="1200" smtClean="0"/>
              <a:pPr/>
              <a:t>4</a:t>
            </a:fld>
            <a:endParaRPr lang="ru-RU" sz="1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49320" y="2212084"/>
          <a:ext cx="8363166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1583"/>
                <a:gridCol w="4181583"/>
              </a:tblGrid>
              <a:tr h="8496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b="0" kern="1200" dirty="0" smtClean="0">
                          <a:solidFill>
                            <a:schemeClr val="lt1"/>
                          </a:solidFill>
                          <a:latin typeface="Helvetica"/>
                          <a:ea typeface="+mn-ea"/>
                          <a:cs typeface="+mn-cs"/>
                        </a:rPr>
                        <a:t>Национальный предварительный национальный), межгосударственный стандарт </a:t>
                      </a:r>
                    </a:p>
                    <a:p>
                      <a:endParaRPr lang="ru-RU" sz="1800" dirty="0">
                        <a:latin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ru-RU" sz="1800" b="0" kern="1200" dirty="0" smtClean="0">
                          <a:solidFill>
                            <a:schemeClr val="lt1"/>
                          </a:solidFill>
                          <a:latin typeface="Helvetica"/>
                          <a:ea typeface="+mn-ea"/>
                          <a:cs typeface="+mn-cs"/>
                        </a:rPr>
                        <a:t>Расходы  юридических лиц и(или) их подрядчиков</a:t>
                      </a:r>
                      <a:r>
                        <a:rPr lang="ru-RU" altLang="ru-RU" sz="1800" b="0" kern="1200" baseline="0" dirty="0" smtClean="0">
                          <a:solidFill>
                            <a:schemeClr val="lt1"/>
                          </a:solidFill>
                          <a:latin typeface="Helvetica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altLang="ru-RU" sz="1800" b="1" u="sng" kern="1200" dirty="0" smtClean="0">
                          <a:solidFill>
                            <a:schemeClr val="lt1"/>
                          </a:solidFill>
                          <a:latin typeface="Helvetica"/>
                          <a:ea typeface="+mn-ea"/>
                          <a:cs typeface="+mn-cs"/>
                        </a:rPr>
                        <a:t>на</a:t>
                      </a:r>
                      <a:r>
                        <a:rPr lang="ru-RU" altLang="ru-RU" sz="1800" b="1" u="sng" kern="1200" baseline="0" dirty="0" smtClean="0">
                          <a:solidFill>
                            <a:schemeClr val="lt1"/>
                          </a:solidFill>
                          <a:latin typeface="Helvetica"/>
                          <a:ea typeface="+mn-ea"/>
                          <a:cs typeface="+mn-cs"/>
                        </a:rPr>
                        <a:t> оплату труда работников </a:t>
                      </a:r>
                      <a:r>
                        <a:rPr lang="ru-RU" altLang="ru-RU" sz="1800" b="0" kern="1200" dirty="0" smtClean="0">
                          <a:solidFill>
                            <a:schemeClr val="lt1"/>
                          </a:solidFill>
                          <a:latin typeface="Helvetica"/>
                          <a:ea typeface="+mn-ea"/>
                          <a:cs typeface="+mn-cs"/>
                        </a:rPr>
                        <a:t>за 18 месяцев до даты утверждения(введения в действие), но не более </a:t>
                      </a:r>
                      <a:r>
                        <a:rPr lang="ru-RU" altLang="ru-RU" sz="1800" b="1" u="sng" kern="1200" dirty="0" smtClean="0">
                          <a:solidFill>
                            <a:schemeClr val="lt1"/>
                          </a:solidFill>
                          <a:latin typeface="Helvetica"/>
                          <a:ea typeface="+mn-ea"/>
                          <a:cs typeface="+mn-cs"/>
                        </a:rPr>
                        <a:t>500,0 тыс. рублей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altLang="ru-RU" sz="1800" kern="1200" dirty="0" smtClean="0">
                          <a:solidFill>
                            <a:srgbClr val="1F497D"/>
                          </a:solidFill>
                          <a:latin typeface="Helvetica"/>
                          <a:ea typeface="+mn-ea"/>
                          <a:cs typeface="Helvetica"/>
                        </a:rPr>
                        <a:t>Международный стандарт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kern="1200" dirty="0" smtClean="0">
                          <a:solidFill>
                            <a:srgbClr val="1F497D"/>
                          </a:solidFill>
                          <a:latin typeface="Helvetica"/>
                          <a:ea typeface="+mn-ea"/>
                          <a:cs typeface="Helvetica"/>
                        </a:rPr>
                        <a:t>Расходы юридических лиц и(или) их подрядчиков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b="1" u="sng" kern="1200" dirty="0" smtClean="0">
                          <a:solidFill>
                            <a:srgbClr val="1F497D"/>
                          </a:solidFill>
                          <a:latin typeface="Helvetica"/>
                          <a:ea typeface="+mn-ea"/>
                          <a:cs typeface="Helvetica"/>
                        </a:rPr>
                        <a:t>на оплату труда работников </a:t>
                      </a:r>
                      <a:r>
                        <a:rPr lang="ru-RU" altLang="ru-RU" sz="1800" kern="1200" dirty="0" smtClean="0">
                          <a:solidFill>
                            <a:srgbClr val="1F497D"/>
                          </a:solidFill>
                          <a:latin typeface="Helvetica"/>
                          <a:ea typeface="+mn-ea"/>
                          <a:cs typeface="Helvetica"/>
                        </a:rPr>
                        <a:t>за 24</a:t>
                      </a:r>
                      <a:r>
                        <a:rPr lang="ru-RU" altLang="ru-RU" sz="1800" kern="1200" baseline="0" dirty="0" smtClean="0">
                          <a:solidFill>
                            <a:srgbClr val="1F497D"/>
                          </a:solidFill>
                          <a:latin typeface="Helvetica"/>
                          <a:ea typeface="+mn-ea"/>
                          <a:cs typeface="Helvetica"/>
                        </a:rPr>
                        <a:t> </a:t>
                      </a:r>
                      <a:r>
                        <a:rPr lang="ru-RU" altLang="ru-RU" sz="1800" kern="1200" dirty="0" smtClean="0">
                          <a:solidFill>
                            <a:srgbClr val="1F497D"/>
                          </a:solidFill>
                          <a:latin typeface="Helvetica"/>
                          <a:ea typeface="+mn-ea"/>
                          <a:cs typeface="Helvetica"/>
                        </a:rPr>
                        <a:t>месяца до даты издания  публикации</a:t>
                      </a:r>
                      <a:r>
                        <a:rPr lang="ru-RU" altLang="ru-RU" sz="1800" kern="1200" baseline="0" dirty="0" smtClean="0">
                          <a:solidFill>
                            <a:srgbClr val="1F497D"/>
                          </a:solidFill>
                          <a:latin typeface="Helvetica"/>
                          <a:ea typeface="+mn-ea"/>
                          <a:cs typeface="Helvetica"/>
                        </a:rPr>
                        <a:t> стандарта ИСО/МЭК, </a:t>
                      </a:r>
                      <a:r>
                        <a:rPr lang="ru-RU" altLang="ru-RU" sz="1800" kern="1200" dirty="0" smtClean="0">
                          <a:solidFill>
                            <a:srgbClr val="1F497D"/>
                          </a:solidFill>
                          <a:latin typeface="Helvetica"/>
                          <a:ea typeface="+mn-ea"/>
                          <a:cs typeface="Helvetica"/>
                        </a:rPr>
                        <a:t>но не более </a:t>
                      </a:r>
                      <a:r>
                        <a:rPr lang="ru-RU" altLang="ru-RU" sz="1800" b="1" u="sng" kern="1200" dirty="0" smtClean="0">
                          <a:solidFill>
                            <a:srgbClr val="1F497D"/>
                          </a:solidFill>
                          <a:latin typeface="Helvetica"/>
                          <a:ea typeface="+mn-ea"/>
                          <a:cs typeface="Helvetica"/>
                        </a:rPr>
                        <a:t>750,0 тыс. рублей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44667" y="1591123"/>
            <a:ext cx="8162336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ru-RU" altLang="ru-RU" b="1" dirty="0" smtClean="0">
                <a:solidFill>
                  <a:srgbClr val="1F497D"/>
                </a:solidFill>
                <a:latin typeface="Helvetica"/>
                <a:cs typeface="Helvetica"/>
              </a:rPr>
              <a:t>РАЗМЕР СУБСИДИИ (частичное возмещение расходов </a:t>
            </a:r>
            <a:r>
              <a:rPr lang="ru-RU" altLang="ru-RU" b="1" u="sng" dirty="0" smtClean="0">
                <a:solidFill>
                  <a:srgbClr val="1F497D"/>
                </a:solidFill>
                <a:latin typeface="Helvetica"/>
                <a:cs typeface="Helvetica"/>
              </a:rPr>
              <a:t>ДО 75%)</a:t>
            </a:r>
            <a:endParaRPr lang="ru-RU" altLang="ru-RU" b="1" u="sng" dirty="0">
              <a:solidFill>
                <a:srgbClr val="1F497D"/>
              </a:solidFill>
              <a:latin typeface="Helvetica"/>
              <a:cs typeface="Helvetica"/>
            </a:endParaRPr>
          </a:p>
          <a:p>
            <a:pPr marL="361950" indent="-180975">
              <a:lnSpc>
                <a:spcPct val="150000"/>
              </a:lnSpc>
            </a:pPr>
            <a:endParaRPr lang="ru-RU" altLang="ru-RU" dirty="0">
              <a:solidFill>
                <a:srgbClr val="1F497D"/>
              </a:solidFill>
              <a:latin typeface="Helvetica"/>
              <a:cs typeface="Helvetica"/>
            </a:endParaRPr>
          </a:p>
        </p:txBody>
      </p:sp>
      <p:sp>
        <p:nvSpPr>
          <p:cNvPr id="8" name="Прямоугольник 4"/>
          <p:cNvSpPr/>
          <p:nvPr/>
        </p:nvSpPr>
        <p:spPr>
          <a:xfrm>
            <a:off x="308225" y="986176"/>
            <a:ext cx="78036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sz="1600" i="1" dirty="0" smtClean="0">
                <a:solidFill>
                  <a:schemeClr val="tx2"/>
                </a:solidFill>
                <a:latin typeface="Helvetica"/>
                <a:cs typeface="Helvetica"/>
              </a:rPr>
              <a:t>Приказом </a:t>
            </a:r>
            <a:r>
              <a:rPr lang="ru-RU" sz="1600" i="1" dirty="0" err="1" smtClean="0">
                <a:solidFill>
                  <a:schemeClr val="tx2"/>
                </a:solidFill>
                <a:latin typeface="Helvetica"/>
                <a:cs typeface="Helvetica"/>
              </a:rPr>
              <a:t>Росстандарта</a:t>
            </a:r>
            <a:r>
              <a:rPr lang="ru-RU" sz="1600" i="1" dirty="0" smtClean="0">
                <a:solidFill>
                  <a:schemeClr val="tx2"/>
                </a:solidFill>
                <a:latin typeface="Helvetica"/>
                <a:cs typeface="Helvetica"/>
              </a:rPr>
              <a:t> от 20 октября 2015 г. N 1216 установлены следующие параметры господдержки:  </a:t>
            </a:r>
            <a:endParaRPr lang="ru-RU" sz="1600" i="1" dirty="0">
              <a:solidFill>
                <a:schemeClr val="tx2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предоставления</a:t>
            </a:r>
            <a:br>
              <a:rPr lang="ru-RU" dirty="0" smtClean="0"/>
            </a:br>
            <a:r>
              <a:rPr lang="ru-RU" dirty="0" smtClean="0"/>
              <a:t>субсидий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Федеральное агентство по техническому регулированию и метрологии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7E00-B748-4A99-BC81-B0454B176F8E}" type="slidenum">
              <a:rPr lang="ru-RU" sz="1400" smtClean="0"/>
              <a:pPr/>
              <a:t>5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4117" y="1910994"/>
            <a:ext cx="8162336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ru-RU" altLang="ru-RU" b="1" dirty="0">
                <a:solidFill>
                  <a:srgbClr val="1F497D"/>
                </a:solidFill>
                <a:latin typeface="Helvetica"/>
                <a:cs typeface="Helvetica"/>
              </a:rPr>
              <a:t>ОСНОВНЫЕ </a:t>
            </a:r>
            <a:r>
              <a:rPr lang="ru-RU" altLang="ru-RU" b="1" dirty="0" smtClean="0">
                <a:solidFill>
                  <a:srgbClr val="1F497D"/>
                </a:solidFill>
                <a:latin typeface="Helvetica"/>
                <a:cs typeface="Helvetica"/>
              </a:rPr>
              <a:t>ЭТАПЫ:</a:t>
            </a:r>
            <a:endParaRPr lang="ru-RU" altLang="ru-RU" b="1" dirty="0">
              <a:solidFill>
                <a:srgbClr val="1F497D"/>
              </a:solidFill>
              <a:latin typeface="Helvetica"/>
              <a:cs typeface="Helvetica"/>
            </a:endParaRPr>
          </a:p>
          <a:p>
            <a:pPr marL="361950" indent="-180975">
              <a:lnSpc>
                <a:spcPct val="150000"/>
              </a:lnSpc>
              <a:buFont typeface="Arial"/>
              <a:buChar char="•"/>
            </a:pPr>
            <a:r>
              <a:rPr lang="ru-RU" altLang="ru-RU" sz="1600" dirty="0" smtClean="0">
                <a:solidFill>
                  <a:srgbClr val="1F497D"/>
                </a:solidFill>
                <a:latin typeface="Helvetica"/>
                <a:cs typeface="Helvetica"/>
              </a:rPr>
              <a:t>Принятие решения </a:t>
            </a:r>
            <a:r>
              <a:rPr lang="ru-RU" altLang="ru-RU" sz="1600" dirty="0" err="1" smtClean="0">
                <a:solidFill>
                  <a:srgbClr val="1F497D"/>
                </a:solidFill>
                <a:latin typeface="Helvetica"/>
                <a:cs typeface="Helvetica"/>
              </a:rPr>
              <a:t>Росстандартом</a:t>
            </a:r>
            <a:r>
              <a:rPr lang="ru-RU" altLang="ru-RU" sz="1600" dirty="0" smtClean="0">
                <a:solidFill>
                  <a:srgbClr val="1F497D"/>
                </a:solidFill>
                <a:latin typeface="Helvetica"/>
                <a:cs typeface="Helvetica"/>
              </a:rPr>
              <a:t> о начале отбора организаций; </a:t>
            </a:r>
            <a:endParaRPr lang="ru-RU" altLang="ru-RU" sz="1600" dirty="0">
              <a:solidFill>
                <a:srgbClr val="1F497D"/>
              </a:solidFill>
              <a:latin typeface="Helvetica"/>
              <a:cs typeface="Helvetica"/>
            </a:endParaRPr>
          </a:p>
          <a:p>
            <a:pPr marL="361950" indent="-180975">
              <a:lnSpc>
                <a:spcPct val="150000"/>
              </a:lnSpc>
              <a:buFont typeface="Arial"/>
              <a:buChar char="•"/>
            </a:pPr>
            <a:r>
              <a:rPr lang="ru-RU" altLang="ru-RU" sz="1600" dirty="0" smtClean="0">
                <a:solidFill>
                  <a:srgbClr val="1F497D"/>
                </a:solidFill>
                <a:latin typeface="Helvetica"/>
                <a:cs typeface="Helvetica"/>
              </a:rPr>
              <a:t>Сбор заявок организаций; </a:t>
            </a:r>
            <a:endParaRPr lang="ru-RU" altLang="ru-RU" sz="1600" dirty="0">
              <a:solidFill>
                <a:srgbClr val="1F497D"/>
              </a:solidFill>
              <a:latin typeface="Helvetica"/>
              <a:cs typeface="Helvetica"/>
            </a:endParaRPr>
          </a:p>
          <a:p>
            <a:pPr marL="361950" indent="-180975">
              <a:lnSpc>
                <a:spcPct val="150000"/>
              </a:lnSpc>
              <a:buFont typeface="Arial"/>
              <a:buChar char="•"/>
            </a:pPr>
            <a:r>
              <a:rPr lang="ru-RU" altLang="ru-RU" sz="1600" dirty="0" smtClean="0">
                <a:solidFill>
                  <a:srgbClr val="1F497D"/>
                </a:solidFill>
                <a:latin typeface="Helvetica"/>
                <a:cs typeface="Helvetica"/>
              </a:rPr>
              <a:t>Отбор организаций (решение Комиссии </a:t>
            </a:r>
            <a:r>
              <a:rPr lang="ru-RU" altLang="ru-RU" sz="1600" dirty="0" err="1" smtClean="0">
                <a:solidFill>
                  <a:srgbClr val="1F497D"/>
                </a:solidFill>
                <a:latin typeface="Helvetica"/>
                <a:cs typeface="Helvetica"/>
              </a:rPr>
              <a:t>Росстандарта</a:t>
            </a:r>
            <a:r>
              <a:rPr lang="ru-RU" altLang="ru-RU" sz="1600" dirty="0" smtClean="0">
                <a:solidFill>
                  <a:srgbClr val="1F497D"/>
                </a:solidFill>
                <a:latin typeface="Helvetica"/>
                <a:cs typeface="Helvetica"/>
              </a:rPr>
              <a:t> по отбору)</a:t>
            </a:r>
          </a:p>
          <a:p>
            <a:pPr marL="361950" indent="-180975">
              <a:lnSpc>
                <a:spcPct val="150000"/>
              </a:lnSpc>
              <a:buFont typeface="Arial"/>
              <a:buChar char="•"/>
            </a:pPr>
            <a:r>
              <a:rPr lang="ru-RU" altLang="ru-RU" sz="1600" dirty="0" smtClean="0">
                <a:solidFill>
                  <a:srgbClr val="1F497D"/>
                </a:solidFill>
                <a:latin typeface="Helvetica"/>
                <a:cs typeface="Helvetica"/>
              </a:rPr>
              <a:t>Заключение договора на предоставление субсидии</a:t>
            </a:r>
          </a:p>
          <a:p>
            <a:pPr marL="361950" indent="-180975">
              <a:lnSpc>
                <a:spcPct val="150000"/>
              </a:lnSpc>
              <a:buFont typeface="Arial"/>
              <a:buChar char="•"/>
            </a:pPr>
            <a:r>
              <a:rPr lang="ru-RU" altLang="ru-RU" sz="1600" dirty="0" smtClean="0">
                <a:solidFill>
                  <a:srgbClr val="1F497D"/>
                </a:solidFill>
                <a:latin typeface="Helvetica"/>
                <a:cs typeface="Helvetica"/>
              </a:rPr>
              <a:t>Сбор комплекта документов на выплату субсидий</a:t>
            </a:r>
          </a:p>
          <a:p>
            <a:pPr marL="361950" indent="-180975">
              <a:lnSpc>
                <a:spcPct val="150000"/>
              </a:lnSpc>
              <a:buFont typeface="Arial"/>
              <a:buChar char="•"/>
            </a:pPr>
            <a:r>
              <a:rPr lang="ru-RU" altLang="ru-RU" sz="1600" dirty="0" smtClean="0">
                <a:solidFill>
                  <a:srgbClr val="1F497D"/>
                </a:solidFill>
                <a:latin typeface="Helvetica"/>
                <a:cs typeface="Helvetica"/>
              </a:rPr>
              <a:t>Отбор организаций (решение Комиссии </a:t>
            </a:r>
            <a:r>
              <a:rPr lang="ru-RU" altLang="ru-RU" sz="1600" dirty="0" err="1" smtClean="0">
                <a:solidFill>
                  <a:srgbClr val="1F497D"/>
                </a:solidFill>
                <a:latin typeface="Helvetica"/>
                <a:cs typeface="Helvetica"/>
              </a:rPr>
              <a:t>Росстандарта</a:t>
            </a:r>
            <a:r>
              <a:rPr lang="ru-RU" altLang="ru-RU" sz="1600" dirty="0" smtClean="0">
                <a:solidFill>
                  <a:srgbClr val="1F497D"/>
                </a:solidFill>
                <a:latin typeface="Helvetica"/>
                <a:cs typeface="Helvetica"/>
              </a:rPr>
              <a:t> по проверке полноты и достоверности сведений)</a:t>
            </a:r>
          </a:p>
          <a:p>
            <a:pPr marL="361950" indent="-180975">
              <a:lnSpc>
                <a:spcPct val="150000"/>
              </a:lnSpc>
              <a:buFont typeface="Arial"/>
              <a:buChar char="•"/>
            </a:pPr>
            <a:r>
              <a:rPr lang="ru-RU" altLang="ru-RU" sz="1600" dirty="0" smtClean="0">
                <a:solidFill>
                  <a:srgbClr val="1F497D"/>
                </a:solidFill>
                <a:latin typeface="Helvetica"/>
                <a:cs typeface="Helvetica"/>
              </a:rPr>
              <a:t>Приказ о выплате субсидий организациям прошедшим отбор </a:t>
            </a:r>
          </a:p>
          <a:p>
            <a:pPr marL="361950" indent="-180975">
              <a:lnSpc>
                <a:spcPct val="150000"/>
              </a:lnSpc>
            </a:pPr>
            <a:r>
              <a:rPr lang="ru-RU" altLang="ru-RU" b="1" dirty="0" smtClean="0">
                <a:solidFill>
                  <a:srgbClr val="1F497D"/>
                </a:solidFill>
                <a:latin typeface="Helvetica"/>
                <a:cs typeface="Helvetica"/>
              </a:rPr>
              <a:t>КОЛИЧЕСТВО ДНЕЙ ДЛЯ ПРОХОЖДЕНИЯ ВСЕХ ЭТАПОВ </a:t>
            </a:r>
          </a:p>
          <a:p>
            <a:pPr marL="361950" indent="-180975">
              <a:lnSpc>
                <a:spcPct val="150000"/>
              </a:lnSpc>
            </a:pPr>
            <a:r>
              <a:rPr lang="ru-RU" altLang="ru-RU" b="1" u="sng" dirty="0" smtClean="0">
                <a:solidFill>
                  <a:srgbClr val="1F497D"/>
                </a:solidFill>
                <a:latin typeface="Helvetica"/>
                <a:cs typeface="Helvetica"/>
              </a:rPr>
              <a:t>ДО 40 КАЛЕНДАРНЫХ ДНЕЙ.</a:t>
            </a:r>
          </a:p>
          <a:p>
            <a:pPr marL="361950" indent="-180975">
              <a:lnSpc>
                <a:spcPct val="150000"/>
              </a:lnSpc>
            </a:pPr>
            <a:endParaRPr lang="ru-RU" altLang="ru-RU" b="1" u="sng" dirty="0">
              <a:solidFill>
                <a:srgbClr val="1F497D"/>
              </a:solidFill>
              <a:latin typeface="Helvetica"/>
              <a:cs typeface="Helvetica"/>
            </a:endParaRPr>
          </a:p>
          <a:p>
            <a:pPr marL="361950" indent="-180975">
              <a:lnSpc>
                <a:spcPct val="150000"/>
              </a:lnSpc>
            </a:pPr>
            <a:endParaRPr lang="ru-RU" altLang="ru-RU" dirty="0">
              <a:solidFill>
                <a:srgbClr val="1F497D"/>
              </a:solidFill>
              <a:latin typeface="Helvetica"/>
              <a:cs typeface="Helvetica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C675-D549-E64D-B352-1EB25A500CB2}" type="datetime1">
              <a:rPr lang="en-US" smtClean="0"/>
              <a:pPr/>
              <a:t>3/17/2016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3843" y="1413966"/>
            <a:ext cx="86041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ru-RU" altLang="ru-RU" sz="2000" b="1" dirty="0" smtClean="0">
                <a:solidFill>
                  <a:srgbClr val="1F497D"/>
                </a:solidFill>
                <a:latin typeface="Helvetica"/>
                <a:cs typeface="Helvetica"/>
              </a:rPr>
              <a:t>Субсидии предоставляются не менее 2-х раз в год 15.06 И 15.12.</a:t>
            </a:r>
            <a:endParaRPr lang="ru-RU" altLang="ru-RU" sz="2000" b="1" u="sng" dirty="0">
              <a:solidFill>
                <a:srgbClr val="1F497D"/>
              </a:solidFill>
              <a:latin typeface="Helvetica"/>
              <a:cs typeface="Helvetica"/>
            </a:endParaRPr>
          </a:p>
          <a:p>
            <a:pPr marL="361950" indent="-180975">
              <a:lnSpc>
                <a:spcPct val="150000"/>
              </a:lnSpc>
            </a:pPr>
            <a:endParaRPr lang="ru-RU" altLang="ru-RU" dirty="0">
              <a:solidFill>
                <a:srgbClr val="1F497D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76928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Планируемые изменения в </a:t>
            </a:r>
            <a:br>
              <a:rPr lang="ru-RU" dirty="0" smtClean="0"/>
            </a:br>
            <a:r>
              <a:rPr lang="ru-RU" dirty="0" smtClean="0"/>
              <a:t>порядке предоставления субсидий 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34E2-4854-B34C-90A5-D33C85D32AE7}" type="datetime1">
              <a:rPr lang="en-US" smtClean="0"/>
              <a:pPr/>
              <a:t>3/17/2016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Федеральное агентство по техническому регулированию и метрологии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07E00-B748-4A99-BC81-B0454B176F8E}" type="slidenum">
              <a:rPr lang="ru-RU" sz="1200" smtClean="0"/>
              <a:pPr/>
              <a:t>6</a:t>
            </a:fld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1924" y="2000649"/>
            <a:ext cx="81623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ru-RU" altLang="ru-RU" b="1" dirty="0" smtClean="0">
                <a:solidFill>
                  <a:srgbClr val="1F497D"/>
                </a:solidFill>
                <a:latin typeface="Helvetica"/>
                <a:cs typeface="Helvetica"/>
              </a:rPr>
              <a:t>По приоритетам господдержки:</a:t>
            </a:r>
            <a:endParaRPr lang="ru-RU" altLang="ru-RU" b="1" dirty="0">
              <a:solidFill>
                <a:srgbClr val="1F497D"/>
              </a:solidFill>
              <a:latin typeface="Helvetica"/>
              <a:cs typeface="Helvetica"/>
            </a:endParaRPr>
          </a:p>
          <a:p>
            <a:pPr>
              <a:defRPr/>
            </a:pPr>
            <a:r>
              <a:rPr lang="ru-RU" altLang="ru-RU" sz="1600" dirty="0" smtClean="0">
                <a:solidFill>
                  <a:srgbClr val="1F497D"/>
                </a:solidFill>
                <a:latin typeface="Helvetica"/>
                <a:cs typeface="Helvetica"/>
              </a:rPr>
              <a:t>Расширение возможности поддержки стандартов разработанных </a:t>
            </a:r>
            <a:r>
              <a:rPr lang="ru-RU" altLang="ru-RU" sz="1600" dirty="0" smtClean="0">
                <a:solidFill>
                  <a:schemeClr val="tx2"/>
                </a:solidFill>
                <a:latin typeface="Helvetica"/>
                <a:cs typeface="Helvetica"/>
              </a:rPr>
              <a:t>д</a:t>
            </a:r>
            <a:r>
              <a:rPr lang="ru-RU" sz="1600" dirty="0" smtClean="0">
                <a:solidFill>
                  <a:schemeClr val="tx2"/>
                </a:solidFill>
                <a:latin typeface="Helvetica"/>
                <a:cs typeface="Helvetica"/>
              </a:rPr>
              <a:t>ля добровольного соблюдения требований технических регламентов Евразийского экономического союза.</a:t>
            </a:r>
          </a:p>
          <a:p>
            <a:pPr>
              <a:defRPr/>
            </a:pPr>
            <a:endParaRPr lang="ru-RU" altLang="ru-RU" sz="1600" dirty="0" smtClean="0">
              <a:solidFill>
                <a:schemeClr val="tx2"/>
              </a:solidFill>
              <a:latin typeface="Helvetica"/>
              <a:cs typeface="Helvetica"/>
            </a:endParaRPr>
          </a:p>
          <a:p>
            <a:pPr>
              <a:defRPr/>
            </a:pPr>
            <a:r>
              <a:rPr lang="ru-RU" altLang="ru-RU" b="1" dirty="0" smtClean="0">
                <a:solidFill>
                  <a:srgbClr val="1F497D"/>
                </a:solidFill>
                <a:latin typeface="Helvetica"/>
                <a:cs typeface="Helvetica"/>
              </a:rPr>
              <a:t>По организационным мероприятиям:</a:t>
            </a:r>
          </a:p>
          <a:p>
            <a:pPr>
              <a:defRPr/>
            </a:pPr>
            <a:r>
              <a:rPr lang="ru-RU" altLang="ru-RU" sz="1600" dirty="0" smtClean="0">
                <a:solidFill>
                  <a:schemeClr val="tx2"/>
                </a:solidFill>
                <a:latin typeface="Helvetica"/>
                <a:cs typeface="Helvetica"/>
              </a:rPr>
              <a:t>Сокращение перечня документов, предоставляемых организациями для отбора на право заключения договора.</a:t>
            </a:r>
            <a:endParaRPr lang="ru-RU" altLang="ru-RU" sz="1600" dirty="0">
              <a:solidFill>
                <a:srgbClr val="1F497D"/>
              </a:solidFill>
              <a:latin typeface="Helvetica"/>
              <a:cs typeface="Helvetica"/>
            </a:endParaRPr>
          </a:p>
          <a:p>
            <a:pPr>
              <a:defRPr/>
            </a:pPr>
            <a:endParaRPr lang="ru-RU" altLang="ru-RU" sz="1600" dirty="0" smtClean="0">
              <a:solidFill>
                <a:srgbClr val="1F497D"/>
              </a:solidFill>
              <a:latin typeface="Helvetica"/>
              <a:cs typeface="Helvetica"/>
            </a:endParaRPr>
          </a:p>
          <a:p>
            <a:pPr>
              <a:defRPr/>
            </a:pPr>
            <a:r>
              <a:rPr lang="ru-RU" altLang="ru-RU" b="1" dirty="0" smtClean="0">
                <a:solidFill>
                  <a:srgbClr val="1F497D"/>
                </a:solidFill>
                <a:latin typeface="Helvetica"/>
                <a:cs typeface="Helvetica"/>
              </a:rPr>
              <a:t>По направлениям расходов организаций, частично компенсируемых за счет федерального бюджета:</a:t>
            </a:r>
          </a:p>
          <a:p>
            <a:pPr>
              <a:defRPr/>
            </a:pPr>
            <a:r>
              <a:rPr lang="ru-RU" altLang="ru-RU" sz="1600" dirty="0" smtClean="0">
                <a:solidFill>
                  <a:srgbClr val="1F497D"/>
                </a:solidFill>
                <a:latin typeface="Helvetica"/>
                <a:cs typeface="Helvetica"/>
              </a:rPr>
              <a:t>Упрощение процедуры признания расходов подрядчиков, выполняемых работы по договорам на разработку стандартов. </a:t>
            </a:r>
          </a:p>
          <a:p>
            <a:pPr marL="361950" indent="-180975">
              <a:lnSpc>
                <a:spcPct val="150000"/>
              </a:lnSpc>
            </a:pPr>
            <a:endParaRPr lang="ru-RU" altLang="ru-RU" b="1" u="sng" dirty="0" smtClean="0">
              <a:solidFill>
                <a:srgbClr val="1F497D"/>
              </a:solidFill>
              <a:latin typeface="Helvetica"/>
              <a:cs typeface="Helvetica"/>
            </a:endParaRPr>
          </a:p>
          <a:p>
            <a:pPr marL="361950" indent="-180975">
              <a:lnSpc>
                <a:spcPct val="150000"/>
              </a:lnSpc>
            </a:pPr>
            <a:endParaRPr lang="ru-RU" altLang="ru-RU" b="1" u="sng" dirty="0">
              <a:solidFill>
                <a:srgbClr val="1F497D"/>
              </a:solidFill>
              <a:latin typeface="Helvetica"/>
              <a:cs typeface="Helvetica"/>
            </a:endParaRPr>
          </a:p>
          <a:p>
            <a:pPr marL="361950" indent="-180975">
              <a:lnSpc>
                <a:spcPct val="150000"/>
              </a:lnSpc>
            </a:pPr>
            <a:endParaRPr lang="ru-RU" altLang="ru-RU" dirty="0">
              <a:solidFill>
                <a:srgbClr val="1F497D"/>
              </a:solidFill>
              <a:latin typeface="Helvetica"/>
              <a:cs typeface="Helvetica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2746" y="1393418"/>
            <a:ext cx="87068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ru-RU" altLang="ru-RU" dirty="0" err="1" smtClean="0">
                <a:solidFill>
                  <a:schemeClr val="tx2"/>
                </a:solidFill>
                <a:latin typeface="Helvetica"/>
                <a:cs typeface="Helvetica"/>
              </a:rPr>
              <a:t>Росстандартом</a:t>
            </a:r>
            <a:r>
              <a:rPr lang="ru-RU" altLang="ru-RU" dirty="0" smtClean="0">
                <a:solidFill>
                  <a:schemeClr val="tx2"/>
                </a:solidFill>
                <a:latin typeface="Helvetica"/>
                <a:cs typeface="Helvetica"/>
              </a:rPr>
              <a:t> подготовлены изменения в Приказ </a:t>
            </a:r>
            <a:r>
              <a:rPr lang="ru-RU" dirty="0" smtClean="0">
                <a:solidFill>
                  <a:schemeClr val="tx2"/>
                </a:solidFill>
                <a:latin typeface="Helvetica"/>
                <a:cs typeface="Helvetica"/>
              </a:rPr>
              <a:t>от 20 октября 2015 г. N 1216 </a:t>
            </a:r>
            <a:endParaRPr lang="ru-RU" altLang="ru-RU" b="1" dirty="0">
              <a:solidFill>
                <a:srgbClr val="1F497D"/>
              </a:solidFill>
              <a:latin typeface="Helvetica"/>
              <a:cs typeface="Helvetica"/>
            </a:endParaRPr>
          </a:p>
          <a:p>
            <a:pPr marL="361950" indent="-180975">
              <a:lnSpc>
                <a:spcPct val="150000"/>
              </a:lnSpc>
            </a:pPr>
            <a:endParaRPr lang="ru-RU" altLang="ru-RU" dirty="0">
              <a:solidFill>
                <a:srgbClr val="1F497D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7888" y="2085587"/>
            <a:ext cx="5412484" cy="589474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Спасибо за внимание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8150" y="2899282"/>
            <a:ext cx="5794825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FFFF"/>
                </a:solidFill>
                <a:latin typeface="Helvetica"/>
                <a:cs typeface="Helvetica"/>
              </a:rPr>
              <a:t>Барыкин </a:t>
            </a:r>
            <a:r>
              <a:rPr lang="ru-RU" b="1" dirty="0" smtClean="0">
                <a:solidFill>
                  <a:srgbClr val="FFFFFF"/>
                </a:solidFill>
                <a:latin typeface="Helvetica"/>
                <a:cs typeface="Helvetica"/>
              </a:rPr>
              <a:t>Алексей Николаевич</a:t>
            </a:r>
          </a:p>
          <a:p>
            <a:r>
              <a:rPr lang="en-US" sz="1600" i="1" dirty="0" smtClean="0">
                <a:solidFill>
                  <a:srgbClr val="FFFFFF"/>
                </a:solidFill>
                <a:latin typeface="Helvetica"/>
                <a:cs typeface="Helvetica"/>
              </a:rPr>
              <a:t>_______</a:t>
            </a:r>
          </a:p>
          <a:p>
            <a:r>
              <a:rPr lang="ru-RU" sz="1600" i="1" dirty="0" smtClean="0">
                <a:solidFill>
                  <a:srgbClr val="FFFFFF"/>
                </a:solidFill>
                <a:latin typeface="Helvetica"/>
                <a:cs typeface="Helvetica"/>
              </a:rPr>
              <a:t>Начальник </a:t>
            </a:r>
            <a:r>
              <a:rPr lang="ru-RU" sz="1600" i="1" dirty="0">
                <a:solidFill>
                  <a:srgbClr val="FFFFFF"/>
                </a:solidFill>
                <a:latin typeface="Helvetica"/>
                <a:cs typeface="Helvetica"/>
              </a:rPr>
              <a:t>управления технического регулирования </a:t>
            </a:r>
            <a:r>
              <a:rPr lang="en-US" sz="1600" i="1" dirty="0" smtClean="0">
                <a:solidFill>
                  <a:srgbClr val="FFFFFF"/>
                </a:solidFill>
                <a:latin typeface="Helvetica"/>
                <a:cs typeface="Helvetica"/>
              </a:rPr>
              <a:t/>
            </a:r>
            <a:br>
              <a:rPr lang="en-US" sz="1600" i="1" dirty="0" smtClean="0">
                <a:solidFill>
                  <a:srgbClr val="FFFFFF"/>
                </a:solidFill>
                <a:latin typeface="Helvetica"/>
                <a:cs typeface="Helvetica"/>
              </a:rPr>
            </a:br>
            <a:r>
              <a:rPr lang="ru-RU" sz="1600" i="1" dirty="0" smtClean="0">
                <a:solidFill>
                  <a:srgbClr val="FFFFFF"/>
                </a:solidFill>
                <a:latin typeface="Helvetica"/>
                <a:cs typeface="Helvetica"/>
              </a:rPr>
              <a:t>и </a:t>
            </a:r>
            <a:r>
              <a:rPr lang="ru-RU" sz="1600" i="1" dirty="0">
                <a:solidFill>
                  <a:srgbClr val="FFFFFF"/>
                </a:solidFill>
                <a:latin typeface="Helvetica"/>
                <a:cs typeface="Helvetica"/>
              </a:rPr>
              <a:t>стандартизации </a:t>
            </a:r>
            <a:r>
              <a:rPr lang="ru-RU" sz="1600" i="1" dirty="0" err="1">
                <a:solidFill>
                  <a:srgbClr val="FFFFFF"/>
                </a:solidFill>
                <a:latin typeface="Helvetica"/>
                <a:cs typeface="Helvetica"/>
              </a:rPr>
              <a:t>Росстандарта</a:t>
            </a:r>
            <a:endParaRPr lang="ru-RU" sz="1600" i="1" dirty="0">
              <a:solidFill>
                <a:srgbClr val="FFFFFF"/>
              </a:solidFill>
              <a:latin typeface="Helvetica"/>
              <a:cs typeface="Helvetica"/>
            </a:endParaRPr>
          </a:p>
          <a:p>
            <a:r>
              <a:rPr lang="en-US" i="1" dirty="0">
                <a:solidFill>
                  <a:srgbClr val="FFFFFF"/>
                </a:solidFill>
                <a:latin typeface="Helvetica"/>
                <a:cs typeface="Helvetica"/>
              </a:rPr>
              <a:t>_______</a:t>
            </a:r>
            <a:endParaRPr lang="ru-RU" dirty="0" smtClean="0">
              <a:solidFill>
                <a:srgbClr val="FFFFFF"/>
              </a:solidFill>
              <a:latin typeface="Helvetica"/>
              <a:cs typeface="Helvetica"/>
            </a:endParaRPr>
          </a:p>
          <a:p>
            <a:r>
              <a:rPr lang="ru-RU" sz="1400" dirty="0" smtClean="0">
                <a:solidFill>
                  <a:srgbClr val="FFFFFF"/>
                </a:solidFill>
                <a:latin typeface="Helvetica"/>
                <a:cs typeface="Helvetica"/>
              </a:rPr>
              <a:t>E-</a:t>
            </a:r>
            <a:r>
              <a:rPr lang="ru-RU" sz="1400" dirty="0" err="1" smtClean="0">
                <a:solidFill>
                  <a:srgbClr val="FFFFFF"/>
                </a:solidFill>
                <a:latin typeface="Helvetica"/>
                <a:cs typeface="Helvetica"/>
              </a:rPr>
              <a:t>mail</a:t>
            </a:r>
            <a:r>
              <a:rPr lang="ru-RU" sz="1400" dirty="0" smtClean="0">
                <a:solidFill>
                  <a:srgbClr val="FFFFFF"/>
                </a:solidFill>
                <a:latin typeface="Helvetica"/>
                <a:cs typeface="Helvetica"/>
              </a:rPr>
              <a:t>: Abarykin@gost.ru</a:t>
            </a:r>
          </a:p>
          <a:p>
            <a:r>
              <a:rPr lang="ru-RU" sz="1400" dirty="0" smtClean="0">
                <a:solidFill>
                  <a:srgbClr val="FFFFFF"/>
                </a:solidFill>
                <a:latin typeface="Helvetica"/>
                <a:cs typeface="Helvetica"/>
              </a:rPr>
              <a:t>Тел: 8(499)236-61-76</a:t>
            </a:r>
            <a:endParaRPr lang="ru-RU" sz="1400" dirty="0">
              <a:solidFill>
                <a:srgbClr val="FFFFFF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46692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48DD4"/>
      </a:accent1>
      <a:accent2>
        <a:srgbClr val="1F497D"/>
      </a:accent2>
      <a:accent3>
        <a:srgbClr val="9BBB59"/>
      </a:accent3>
      <a:accent4>
        <a:srgbClr val="8064A2"/>
      </a:accent4>
      <a:accent5>
        <a:srgbClr val="4BACC6"/>
      </a:accent5>
      <a:accent6>
        <a:srgbClr val="76923C"/>
      </a:accent6>
      <a:hlink>
        <a:srgbClr val="0000FF"/>
      </a:hlink>
      <a:folHlink>
        <a:srgbClr val="800080"/>
      </a:folHlink>
    </a:clrScheme>
    <a:fontScheme name="Другая 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10665</TotalTime>
  <Words>566</Words>
  <Application>Microsoft Office PowerPoint</Application>
  <PresentationFormat>Экран (4:3)</PresentationFormat>
  <Paragraphs>106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Порядок субсидирования расходов на разработку национальных стандартов в рамках государственной программы Российской Федерации  «Развитие промышленности и повышение ее конкурентоспособности» на период 2015-2017 годов  </vt:lpstr>
      <vt:lpstr>Основания для предоставления субсидий</vt:lpstr>
      <vt:lpstr>Приоритетные направления субсидирования расходов </vt:lpstr>
      <vt:lpstr>Кто имеет право на получение субсидии</vt:lpstr>
      <vt:lpstr>Размер субсидии</vt:lpstr>
      <vt:lpstr>Порядок предоставления субсидий</vt:lpstr>
      <vt:lpstr>Планируемые изменения в  порядке предоставления субсидий </vt:lpstr>
      <vt:lpstr>Спасибо за внимание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EA</dc:creator>
  <cp:lastModifiedBy>Анастасия Андр. Шашечкина</cp:lastModifiedBy>
  <cp:revision>702</cp:revision>
  <dcterms:created xsi:type="dcterms:W3CDTF">2014-10-28T08:06:51Z</dcterms:created>
  <dcterms:modified xsi:type="dcterms:W3CDTF">2016-03-17T10:54:32Z</dcterms:modified>
</cp:coreProperties>
</file>